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3" Type="http://schemas.openxmlformats.org/officeDocument/2006/relationships/slide" Target="slides/slide2.xml" /><Relationship Id="rId21" Type="http://schemas.openxmlformats.org/officeDocument/2006/relationships/theme" Target="theme/theme1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viewProps" Target="view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10" Type="http://schemas.openxmlformats.org/officeDocument/2006/relationships/slide" Target="slides/slide9.xml" /><Relationship Id="rId19" Type="http://schemas.openxmlformats.org/officeDocument/2006/relationships/presProps" Target="presProp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tableStyles" Target="tableStyles.xml" 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19" Type="http://schemas.openxmlformats.org/officeDocument/2006/relationships/image" Target="../media/image1.png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 /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 /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A497A-51FA-6048-8721-7147DD2785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1012" y="-113107"/>
            <a:ext cx="8689976" cy="3917154"/>
          </a:xfrm>
        </p:spPr>
        <p:txBody>
          <a:bodyPr/>
          <a:lstStyle/>
          <a:p>
            <a:r>
              <a:rPr lang="en-US" b="1" u="sng"/>
              <a:t>Cognitive Psychology </a:t>
            </a:r>
            <a:br>
              <a:rPr lang="en-US" b="1" u="sng"/>
            </a:br>
            <a:r>
              <a:rPr lang="en-US" b="1" u="sng"/>
              <a:t>presentation #1</a:t>
            </a:r>
            <a:br>
              <a:rPr lang="en-US" b="1" u="sng"/>
            </a:br>
            <a:r>
              <a:rPr lang="en-US" b="1" u="sng"/>
              <a:t>submitted to</a:t>
            </a:r>
            <a:r>
              <a:rPr lang="en-US"/>
              <a:t> :- </a:t>
            </a:r>
            <a:r>
              <a:rPr lang="en-US" b="1" u="sng"/>
              <a:t>mam fatima</a:t>
            </a:r>
            <a:endParaRPr lang="" b="1" u="sn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FE7C41-3259-184A-B477-3E304A4498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3804048"/>
            <a:ext cx="3839766" cy="2911078"/>
          </a:xfrm>
        </p:spPr>
        <p:txBody>
          <a:bodyPr>
            <a:normAutofit fontScale="70000" lnSpcReduction="20000"/>
          </a:bodyPr>
          <a:lstStyle/>
          <a:p>
            <a:r>
              <a:rPr lang="en-US" sz="2800" b="1" u="sng">
                <a:solidFill>
                  <a:schemeClr val="tx1"/>
                </a:solidFill>
              </a:rPr>
              <a:t>Students name </a:t>
            </a:r>
            <a:r>
              <a:rPr lang="en-US" sz="2800">
                <a:solidFill>
                  <a:schemeClr val="tx1"/>
                </a:solidFill>
              </a:rPr>
              <a:t>:-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u="sng">
                <a:solidFill>
                  <a:schemeClr val="tx1"/>
                </a:solidFill>
              </a:rPr>
              <a:t>sana aslam </a:t>
            </a:r>
            <a:r>
              <a:rPr lang="en-US" sz="2800">
                <a:solidFill>
                  <a:schemeClr val="tx1"/>
                </a:solidFill>
              </a:rPr>
              <a:t>      roll #(17)</a:t>
            </a:r>
            <a:endParaRPr lang="en-US" sz="2800" u="sng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u="sng">
                <a:solidFill>
                  <a:schemeClr val="tx1"/>
                </a:solidFill>
              </a:rPr>
              <a:t>Aimen malik </a:t>
            </a:r>
            <a:r>
              <a:rPr lang="en-US" sz="2800">
                <a:solidFill>
                  <a:schemeClr val="tx1"/>
                </a:solidFill>
              </a:rPr>
              <a:t>      roll #(30)</a:t>
            </a:r>
            <a:endParaRPr lang="en-US" sz="2800" u="sng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u="sng">
                <a:solidFill>
                  <a:schemeClr val="tx1"/>
                </a:solidFill>
              </a:rPr>
              <a:t>Maria wahid </a:t>
            </a:r>
            <a:r>
              <a:rPr lang="en-US" sz="2800">
                <a:solidFill>
                  <a:schemeClr val="tx1"/>
                </a:solidFill>
              </a:rPr>
              <a:t>     roll #(21)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u="sng">
                <a:solidFill>
                  <a:schemeClr val="tx1"/>
                </a:solidFill>
              </a:rPr>
              <a:t>Fatima naeem</a:t>
            </a:r>
            <a:r>
              <a:rPr lang="en-US" sz="2800">
                <a:solidFill>
                  <a:schemeClr val="tx1"/>
                </a:solidFill>
              </a:rPr>
              <a:t>     roll # (1)</a:t>
            </a:r>
            <a:endParaRPr lang="en-US" sz="2800" u="sng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u="sng">
                <a:solidFill>
                  <a:schemeClr val="tx1"/>
                </a:solidFill>
              </a:rPr>
              <a:t>Nadeem asgher</a:t>
            </a:r>
            <a:r>
              <a:rPr lang="en-US" sz="2800">
                <a:solidFill>
                  <a:schemeClr val="tx1"/>
                </a:solidFill>
              </a:rPr>
              <a:t> roll #(23)</a:t>
            </a:r>
            <a:endParaRPr lang="en-US" sz="2800" u="sng">
              <a:solidFill>
                <a:schemeClr val="tx1"/>
              </a:solidFill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F751B6C1-4E4D-DC49-9791-0696647314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705" y="140001"/>
            <a:ext cx="1466529" cy="1406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0937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A8FC5F-3E47-6A49-AA5A-FAE5D3062AC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52978" y="375047"/>
            <a:ext cx="7390836" cy="64829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/>
              <a:t>It icludes the following motives:-</a:t>
            </a:r>
          </a:p>
          <a:p>
            <a:pPr marL="1828800" lvl="4" indent="0">
              <a:buNone/>
            </a:pPr>
            <a:endParaRPr lang="en-US" sz="2200" b="1"/>
          </a:p>
          <a:p>
            <a:pPr lvl="3"/>
            <a:r>
              <a:rPr lang="en-US" sz="2800"/>
              <a:t>Incentives </a:t>
            </a:r>
          </a:p>
          <a:p>
            <a:pPr lvl="3"/>
            <a:r>
              <a:rPr lang="en-US" sz="2800"/>
              <a:t>Bonuses </a:t>
            </a:r>
          </a:p>
          <a:p>
            <a:pPr lvl="3"/>
            <a:r>
              <a:rPr lang="en-US" sz="2800"/>
              <a:t>Allowances </a:t>
            </a:r>
          </a:p>
          <a:p>
            <a:pPr lvl="3"/>
            <a:r>
              <a:rPr lang="en-US" sz="2800"/>
              <a:t>Promotion and demotion</a:t>
            </a:r>
          </a:p>
          <a:p>
            <a:pPr lvl="3"/>
            <a:r>
              <a:rPr lang="en-US" sz="2800"/>
              <a:t>Rewards and punishments </a:t>
            </a:r>
          </a:p>
          <a:p>
            <a:pPr lvl="3"/>
            <a:r>
              <a:rPr lang="en-US" sz="2800"/>
              <a:t>Merit and distinction certificates</a:t>
            </a:r>
          </a:p>
          <a:p>
            <a:pPr lvl="3"/>
            <a:r>
              <a:rPr lang="en-US" sz="2800"/>
              <a:t>Appreciation certificates and prizes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A6BA0901-130D-4446-8980-AC7F12B352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9304" y="1187052"/>
            <a:ext cx="5155406" cy="416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7131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>
            <a:extLst>
              <a:ext uri="{FF2B5EF4-FFF2-40B4-BE49-F238E27FC236}">
                <a16:creationId xmlns:a16="http://schemas.microsoft.com/office/drawing/2014/main" id="{8F82879B-C88E-FE42-81FD-37EB0E5917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5805" y="547073"/>
            <a:ext cx="8840390" cy="5763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9321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FF9E4-4E98-3443-92F8-86E075A3DA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469" y="-196452"/>
            <a:ext cx="6250782" cy="1518046"/>
          </a:xfrm>
        </p:spPr>
        <p:txBody>
          <a:bodyPr/>
          <a:lstStyle/>
          <a:p>
            <a:r>
              <a:rPr lang="en-US" b="1" u="sng"/>
              <a:t>Other</a:t>
            </a:r>
            <a:r>
              <a:rPr lang="en-US" b="1"/>
              <a:t> </a:t>
            </a:r>
            <a:r>
              <a:rPr lang="en-US" b="1" u="sng"/>
              <a:t>types</a:t>
            </a:r>
            <a:r>
              <a:rPr lang="en-US" b="1"/>
              <a:t> </a:t>
            </a:r>
            <a:r>
              <a:rPr lang="en-US" b="1" u="sng"/>
              <a:t>of</a:t>
            </a:r>
            <a:r>
              <a:rPr lang="en-US" b="1"/>
              <a:t> </a:t>
            </a:r>
            <a:r>
              <a:rPr lang="en-US" b="1" u="sng"/>
              <a:t>motivation</a:t>
            </a:r>
            <a:endParaRPr lang="" b="1" u="sn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9CD5C-84D1-764A-BB23-09D42DB3A3D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7218" y="928689"/>
            <a:ext cx="8626079" cy="5339954"/>
          </a:xfrm>
        </p:spPr>
        <p:txBody>
          <a:bodyPr>
            <a:normAutofit lnSpcReduction="10000"/>
          </a:bodyPr>
          <a:lstStyle/>
          <a:p>
            <a:r>
              <a:rPr lang="en-US" sz="2800" b="1"/>
              <a:t> The incentive theory has given following two types of motivation:-</a:t>
            </a:r>
            <a:endParaRPr lang="en-US" sz="2200" b="1"/>
          </a:p>
          <a:p>
            <a:pPr marL="2743200" lvl="6" indent="0">
              <a:buNone/>
            </a:pPr>
            <a:endParaRPr lang="en-US" sz="2200" b="1"/>
          </a:p>
          <a:p>
            <a:pPr marL="1371600" lvl="2" indent="-457200">
              <a:buFont typeface="+mj-lt"/>
              <a:buAutoNum type="arabicPeriod"/>
            </a:pPr>
            <a:r>
              <a:rPr lang="en-US" sz="2400" b="1"/>
              <a:t>Motivation by positive incentives 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z="2400" b="1"/>
              <a:t>Motivation by negative incentives </a:t>
            </a:r>
          </a:p>
          <a:p>
            <a:pPr marL="914400" lvl="2" indent="0">
              <a:buNone/>
            </a:pPr>
            <a:endParaRPr lang="en-US" sz="2400"/>
          </a:p>
          <a:p>
            <a:r>
              <a:rPr lang="en-US" sz="2800"/>
              <a:t> </a:t>
            </a:r>
            <a:r>
              <a:rPr lang="en-US" sz="2800" b="1" u="sng"/>
              <a:t>incentives</a:t>
            </a:r>
            <a:r>
              <a:rPr lang="en-US" sz="2800" b="1"/>
              <a:t>:-</a:t>
            </a:r>
          </a:p>
          <a:p>
            <a:pPr marL="0" indent="0">
              <a:buNone/>
            </a:pPr>
            <a:r>
              <a:rPr lang="en-US" sz="2800" b="1"/>
              <a:t>              </a:t>
            </a:r>
            <a:r>
              <a:rPr lang="en-US" sz="2800"/>
              <a:t>incentives are external </a:t>
            </a:r>
            <a:r>
              <a:rPr lang="en-US" sz="2800" b="1"/>
              <a:t>rewards and punishment </a:t>
            </a:r>
            <a:r>
              <a:rPr lang="en-US" sz="2800"/>
              <a:t>which stimulates an individual towards an action.  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0A912739-BDFA-E34B-83C5-6741845A4E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8188" y="1321594"/>
            <a:ext cx="3512343" cy="4161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7761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5B5A1-6ABA-D64D-9B0D-094511F9B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823" y="352360"/>
            <a:ext cx="6533584" cy="1362140"/>
          </a:xfrm>
        </p:spPr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en-US" b="1" u="sng"/>
              <a:t>Motivation by positive incentives:-</a:t>
            </a:r>
            <a:endParaRPr lang="" b="1" u="sn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16C52-BA3F-C04D-9F2F-1E19BB3A626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9126" y="2143125"/>
            <a:ext cx="5667375" cy="3857625"/>
          </a:xfrm>
        </p:spPr>
        <p:txBody>
          <a:bodyPr>
            <a:normAutofit/>
          </a:bodyPr>
          <a:lstStyle/>
          <a:p>
            <a:r>
              <a:rPr lang="en-US" sz="2800"/>
              <a:t>It is a type of motivation that is resulted from positive incentives – rewards. </a:t>
            </a:r>
          </a:p>
          <a:p>
            <a:r>
              <a:rPr lang="en-US" sz="2800"/>
              <a:t>The positive incentives give a feelings of pleasure and satisfaction. </a:t>
            </a:r>
            <a:endParaRPr lang="" sz="2800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25C47905-509C-F44E-B682-61C623AC0B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2695" b="11057"/>
          <a:stretch/>
        </p:blipFill>
        <p:spPr>
          <a:xfrm>
            <a:off x="6536532" y="1312664"/>
            <a:ext cx="4536281" cy="4232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7883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959D4-A7E1-2349-8427-61A2581C7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75047" y="0"/>
            <a:ext cx="4929188" cy="1285874"/>
          </a:xfrm>
        </p:spPr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b="1" u="sng"/>
              <a:t>For</a:t>
            </a:r>
            <a:r>
              <a:rPr lang="en-US" sz="4000" b="1"/>
              <a:t> </a:t>
            </a:r>
            <a:r>
              <a:rPr lang="en-US" sz="4000" b="1" u="sng"/>
              <a:t>example</a:t>
            </a:r>
            <a:r>
              <a:rPr lang="en-US" sz="4000" b="1"/>
              <a:t>:-</a:t>
            </a:r>
            <a:endParaRPr lang="" sz="4000" b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00B001-8C91-D145-B63B-E62E5FCB350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68856" y="1285874"/>
            <a:ext cx="7170570" cy="4875610"/>
          </a:xfrm>
        </p:spPr>
        <p:txBody>
          <a:bodyPr>
            <a:normAutofit/>
          </a:bodyPr>
          <a:lstStyle/>
          <a:p>
            <a:r>
              <a:rPr lang="en-US" sz="2800"/>
              <a:t>Increase in pay</a:t>
            </a:r>
          </a:p>
          <a:p>
            <a:r>
              <a:rPr lang="en-US" sz="2800"/>
              <a:t>Promotion in job</a:t>
            </a:r>
          </a:p>
          <a:p>
            <a:r>
              <a:rPr lang="en-US" sz="2800"/>
              <a:t>Car bonus </a:t>
            </a:r>
          </a:p>
          <a:p>
            <a:r>
              <a:rPr lang="en-US" sz="2800"/>
              <a:t>House-allotment </a:t>
            </a:r>
          </a:p>
          <a:p>
            <a:r>
              <a:rPr lang="en-US" sz="2800"/>
              <a:t>Achievement awards</a:t>
            </a:r>
          </a:p>
          <a:p>
            <a:r>
              <a:rPr lang="en-US" sz="2800"/>
              <a:t>And other benefits offered to employees at an organization.</a:t>
            </a:r>
            <a:endParaRPr lang="" sz="2800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61B52624-2556-414D-945A-900A0C3BA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8283" y="1125139"/>
            <a:ext cx="4929188" cy="3571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7743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B1C2B-8CD8-3A45-A6D2-F52AEF954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400" y="129118"/>
            <a:ext cx="6283553" cy="1496085"/>
          </a:xfrm>
        </p:spPr>
        <p:txBody>
          <a:bodyPr/>
          <a:lstStyle/>
          <a:p>
            <a:r>
              <a:rPr lang="en-US" b="1"/>
              <a:t>2.  </a:t>
            </a:r>
            <a:r>
              <a:rPr lang="en-US" b="1" u="sng"/>
              <a:t>Motivation by negative incentives:-</a:t>
            </a:r>
            <a:endParaRPr lang="" b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70FA76-20A2-F541-9056-B94D3178CF5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38727" y="1625203"/>
            <a:ext cx="6283553" cy="4786312"/>
          </a:xfrm>
        </p:spPr>
        <p:txBody>
          <a:bodyPr>
            <a:normAutofit/>
          </a:bodyPr>
          <a:lstStyle/>
          <a:p>
            <a:r>
              <a:rPr lang="en-US" sz="2800"/>
              <a:t>It is a type of motivation that is resulted from negative-punishments.</a:t>
            </a:r>
          </a:p>
          <a:p>
            <a:r>
              <a:rPr lang="en-US" sz="2800"/>
              <a:t>The negative incentives gives a feeling of pain, displeasure or dissatisfaction. </a:t>
            </a:r>
          </a:p>
          <a:p>
            <a:r>
              <a:rPr lang="en-US" sz="2800"/>
              <a:t>These are punishments. </a:t>
            </a:r>
            <a:endParaRPr lang="" sz="280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C7072F47-1DBE-1C40-AC72-E3D272EE19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2953" y="1784748"/>
            <a:ext cx="4982766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2598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EC671-00F8-704E-829B-E9CB573E6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783365" cy="1915121"/>
          </a:xfrm>
        </p:spPr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b="1" u="sng"/>
              <a:t>For example:-</a:t>
            </a:r>
            <a:endParaRPr lang="" sz="4000" b="1" u="sn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F5F774-F5ED-E945-8D6A-FD5510AC4B3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134042" y="1540076"/>
            <a:ext cx="4783365" cy="4679155"/>
          </a:xfrm>
        </p:spPr>
        <p:txBody>
          <a:bodyPr>
            <a:normAutofit/>
          </a:bodyPr>
          <a:lstStyle/>
          <a:p>
            <a:r>
              <a:rPr lang="en-US" sz="2800"/>
              <a:t>Demotion in job</a:t>
            </a:r>
          </a:p>
          <a:p>
            <a:r>
              <a:rPr lang="en-US" sz="2800"/>
              <a:t>Penalties and fines imposed on employees due to there low performance.</a:t>
            </a:r>
            <a:endParaRPr lang="" sz="280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C0652D08-9298-F84F-A38B-1CCDFF8EE4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4595" y="743248"/>
            <a:ext cx="5195320" cy="4482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5542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>
            <a:extLst>
              <a:ext uri="{FF2B5EF4-FFF2-40B4-BE49-F238E27FC236}">
                <a16:creationId xmlns:a16="http://schemas.microsoft.com/office/drawing/2014/main" id="{F867152F-6FC9-494C-BA95-534C1619E7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4559" y="362193"/>
            <a:ext cx="8062881" cy="6133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933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4FB49-89C5-2F4A-AFED-FF0467AFC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71438"/>
            <a:ext cx="10364451" cy="2643187"/>
          </a:xfrm>
        </p:spPr>
        <p:txBody>
          <a:bodyPr>
            <a:normAutofit/>
          </a:bodyPr>
          <a:lstStyle/>
          <a:p>
            <a:r>
              <a:rPr lang="en-US" sz="4800" b="1" u="sng"/>
              <a:t>Topic </a:t>
            </a:r>
            <a:br>
              <a:rPr lang="en-US" sz="4800" b="1" u="sng"/>
            </a:br>
            <a:r>
              <a:rPr lang="en-US" sz="4800" b="1" u="sng"/>
              <a:t>“motivation” </a:t>
            </a:r>
            <a:endParaRPr lang="" sz="4800" b="1" u="sn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F3A5C2-494D-724F-9919-A2992D02499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982390" y="142876"/>
            <a:ext cx="8429625" cy="6715124"/>
          </a:xfrm>
        </p:spPr>
        <p:txBody>
          <a:bodyPr/>
          <a:lstStyle/>
          <a:p>
            <a:endParaRPr lang="en-US"/>
          </a:p>
          <a:p>
            <a:pPr marL="0" indent="0">
              <a:buNone/>
            </a:pPr>
            <a:endParaRPr lang="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3115C1A2-8613-2945-9178-BE98C57055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38" y="2339579"/>
            <a:ext cx="7500937" cy="4054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771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81FA4-5592-7942-83CA-70C5FA088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5929313" cy="1334594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b="1" u="sng"/>
              <a:t>What</a:t>
            </a:r>
            <a:r>
              <a:rPr lang="en-US" b="1"/>
              <a:t> </a:t>
            </a:r>
            <a:r>
              <a:rPr lang="en-US" b="1" u="sng"/>
              <a:t>is</a:t>
            </a:r>
            <a:r>
              <a:rPr lang="en-US" b="1"/>
              <a:t> </a:t>
            </a:r>
            <a:r>
              <a:rPr lang="en-US" b="1" u="sng"/>
              <a:t>motivation</a:t>
            </a:r>
            <a:r>
              <a:rPr lang="en-US" b="1"/>
              <a:t>?</a:t>
            </a:r>
            <a:endParaRPr lang="" b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E340C7-FDDD-B84F-8CD9-3A072126B6A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03611" y="1334594"/>
            <a:ext cx="8429623" cy="5005484"/>
          </a:xfrm>
        </p:spPr>
        <p:txBody>
          <a:bodyPr>
            <a:normAutofit/>
          </a:bodyPr>
          <a:lstStyle/>
          <a:p>
            <a:r>
              <a:rPr lang="en-US" sz="2400"/>
              <a:t>“Motivation is a biological, social or psychological state that drives a person towards a specific action.”</a:t>
            </a:r>
          </a:p>
          <a:p>
            <a:pPr marL="0" indent="0">
              <a:buNone/>
            </a:pPr>
            <a:r>
              <a:rPr lang="en-US" sz="2400"/>
              <a:t> </a:t>
            </a:r>
          </a:p>
          <a:p>
            <a:r>
              <a:rPr lang="en-US" sz="2400"/>
              <a:t>“Motivation is a desire that fuels an individual to perform and continue an action based on needs and wants of the individual.”</a:t>
            </a:r>
          </a:p>
          <a:p>
            <a:endParaRPr lang="en-US" sz="2400"/>
          </a:p>
          <a:p>
            <a:r>
              <a:rPr lang="en-US" sz="2400"/>
              <a:t>“Motivation is a driving force which stimulates an individual to initiate and sustain a behaviour.”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EE5D8ED7-68A4-8B47-8DCE-5BFE5B954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01" y="1553766"/>
            <a:ext cx="3315888" cy="3982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569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55AD6-4FE1-4845-AB13-B836C2418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2214694"/>
          </a:xfrm>
        </p:spPr>
        <p:txBody>
          <a:bodyPr/>
          <a:lstStyle/>
          <a:p>
            <a:r>
              <a:rPr lang="en-US" b="1" u="sng"/>
              <a:t>“Motivation and motives”</a:t>
            </a:r>
            <a:endParaRPr lang="" b="1" u="sn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9807E1-0F06-B448-9956-9D6B6D74BBE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1813320"/>
            <a:ext cx="7590234" cy="50446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/>
              <a:t>The term “</a:t>
            </a:r>
            <a:r>
              <a:rPr lang="en-US" sz="2800" b="1"/>
              <a:t>Motivation” </a:t>
            </a:r>
            <a:r>
              <a:rPr lang="en-US" sz="2800"/>
              <a:t>and </a:t>
            </a:r>
            <a:r>
              <a:rPr lang="en-US" sz="2800" b="1"/>
              <a:t>“motives” </a:t>
            </a:r>
            <a:r>
              <a:rPr lang="en-US" sz="2800"/>
              <a:t>are sometimes used interchangeably but there is a difference in meaning of both terms.</a:t>
            </a:r>
          </a:p>
          <a:p>
            <a:endParaRPr lang="en-US" sz="2800" b="1" u="sng"/>
          </a:p>
          <a:p>
            <a:r>
              <a:rPr lang="en-US" sz="2800" b="1" u="sng"/>
              <a:t>Motivation:-</a:t>
            </a:r>
          </a:p>
          <a:p>
            <a:r>
              <a:rPr lang="en-US" sz="2800"/>
              <a:t>Motivation is  a generalized term it is a process in which motives motivates an individual  towards an action. </a:t>
            </a:r>
          </a:p>
          <a:p>
            <a:pPr marL="0" indent="0">
              <a:buNone/>
            </a:pPr>
            <a:endParaRPr lang="en-US" sz="2800" b="1"/>
          </a:p>
          <a:p>
            <a:endParaRPr lang="" sz="280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FF453254-6154-8948-9CAA-81AD11E99A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0234" y="1813320"/>
            <a:ext cx="4045148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515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C69944-F0C0-2C49-A6E3-3908DA7B425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85148" y="928688"/>
            <a:ext cx="7122946" cy="5279825"/>
          </a:xfrm>
        </p:spPr>
        <p:txBody>
          <a:bodyPr>
            <a:normAutofit/>
          </a:bodyPr>
          <a:lstStyle/>
          <a:p>
            <a:r>
              <a:rPr lang="en-US" sz="2800" b="1" u="sng"/>
              <a:t>Motives </a:t>
            </a:r>
            <a:r>
              <a:rPr lang="en-US" sz="2800" b="1"/>
              <a:t>:-</a:t>
            </a:r>
          </a:p>
          <a:p>
            <a:r>
              <a:rPr lang="en-US" sz="2800"/>
              <a:t>Motive is a specific term.</a:t>
            </a:r>
          </a:p>
          <a:p>
            <a:r>
              <a:rPr lang="en-US" sz="2800"/>
              <a:t>A motive is a goal, an aim, ambition, a need, a want, an interest or a desire  that motivates an individual towards an action. </a:t>
            </a:r>
          </a:p>
          <a:p>
            <a:r>
              <a:rPr lang="en-US" sz="2800"/>
              <a:t>A motive is an agent of motivation. </a:t>
            </a: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F301AFFA-69B8-4344-BE37-2EFF9C884D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7359" y="998867"/>
            <a:ext cx="4517109" cy="5139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870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82290-C3C2-BA4E-B8C8-0F9E7BF37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149" y="-250030"/>
            <a:ext cx="10364451" cy="1982522"/>
          </a:xfrm>
        </p:spPr>
        <p:txBody>
          <a:bodyPr/>
          <a:lstStyle/>
          <a:p>
            <a:r>
              <a:rPr lang="en-US" b="1" u="sng"/>
              <a:t>“Types of motivation”</a:t>
            </a:r>
            <a:endParaRPr lang="" b="1" u="sn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074557-8DDC-934D-99A0-7FD38ACAD50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1185267"/>
            <a:ext cx="7965281" cy="5529858"/>
          </a:xfrm>
        </p:spPr>
        <p:txBody>
          <a:bodyPr>
            <a:normAutofit/>
          </a:bodyPr>
          <a:lstStyle/>
          <a:p>
            <a:r>
              <a:rPr lang="en-US" sz="2800" b="1"/>
              <a:t>There are two major types of motivation. </a:t>
            </a:r>
          </a:p>
          <a:p>
            <a:pPr marL="1828800" lvl="4" indent="0">
              <a:buNone/>
            </a:pPr>
            <a:endParaRPr lang="en-US" sz="2200" b="1"/>
          </a:p>
          <a:p>
            <a:pPr marL="2286000" lvl="4" indent="-457200">
              <a:buFont typeface="+mj-lt"/>
              <a:buAutoNum type="arabicPeriod"/>
            </a:pPr>
            <a:r>
              <a:rPr lang="en-US" sz="2200" b="1"/>
              <a:t>intrinsic motivation </a:t>
            </a:r>
          </a:p>
          <a:p>
            <a:pPr marL="2286000" lvl="4" indent="-457200">
              <a:buFont typeface="+mj-lt"/>
              <a:buAutoNum type="arabicPeriod"/>
            </a:pPr>
            <a:r>
              <a:rPr lang="en-US" sz="2200" b="1"/>
              <a:t>Extrinsic motivation</a:t>
            </a:r>
          </a:p>
          <a:p>
            <a:pPr marL="1828800" lvl="4" indent="0">
              <a:buNone/>
            </a:pPr>
            <a:endParaRPr lang="en-US" sz="2200" b="1"/>
          </a:p>
          <a:p>
            <a:pPr marL="514350" indent="-514350">
              <a:buFont typeface="+mj-lt"/>
              <a:buAutoNum type="arabicPeriod"/>
            </a:pPr>
            <a:r>
              <a:rPr lang="en-US" sz="2800" b="1" u="sng"/>
              <a:t>Intrinsic motivation:-</a:t>
            </a:r>
            <a:endParaRPr lang="en-US" sz="2800"/>
          </a:p>
          <a:p>
            <a:pPr lvl="7"/>
            <a:r>
              <a:rPr lang="en-US" sz="2800"/>
              <a:t>it is a type of motivation </a:t>
            </a:r>
          </a:p>
          <a:p>
            <a:pPr marL="0" indent="0">
              <a:buNone/>
            </a:pPr>
            <a:r>
              <a:rPr lang="en-US" sz="2800"/>
              <a:t>in which the motives originate from from inside the human body. 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6E12776D-8490-4347-8E22-09499EB5B1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5281" y="1932086"/>
            <a:ext cx="3857625" cy="3961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541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036DBF-F065-FF49-89B5-BB81555776B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32172" y="678657"/>
            <a:ext cx="7590234" cy="6179343"/>
          </a:xfrm>
        </p:spPr>
        <p:txBody>
          <a:bodyPr>
            <a:normAutofit lnSpcReduction="10000"/>
          </a:bodyPr>
          <a:lstStyle/>
          <a:p>
            <a:r>
              <a:rPr lang="en-US" sz="2800"/>
              <a:t>It refers to the internal driving state stimulating an individual to behave in a specific way.</a:t>
            </a:r>
          </a:p>
          <a:p>
            <a:r>
              <a:rPr lang="en-US" sz="2800" b="1"/>
              <a:t>it includes all biological drives such as</a:t>
            </a:r>
          </a:p>
          <a:p>
            <a:pPr lvl="8"/>
            <a:r>
              <a:rPr lang="en-US" sz="2800"/>
              <a:t>Hunger </a:t>
            </a:r>
          </a:p>
          <a:p>
            <a:pPr lvl="8"/>
            <a:r>
              <a:rPr lang="en-US" sz="2800"/>
              <a:t>Sleep </a:t>
            </a:r>
          </a:p>
          <a:p>
            <a:pPr lvl="8"/>
            <a:r>
              <a:rPr lang="en-US" sz="2800"/>
              <a:t>Relief from pain </a:t>
            </a:r>
          </a:p>
          <a:p>
            <a:pPr lvl="8"/>
            <a:r>
              <a:rPr lang="en-US" sz="2800"/>
              <a:t>Temperature regulation</a:t>
            </a:r>
          </a:p>
          <a:p>
            <a:pPr lvl="8"/>
            <a:r>
              <a:rPr lang="en-US" sz="2800"/>
              <a:t>Thirst</a:t>
            </a:r>
          </a:p>
          <a:p>
            <a:pPr lvl="8"/>
            <a:r>
              <a:rPr lang="en-US" sz="2800"/>
              <a:t>Need for oxygen </a:t>
            </a:r>
          </a:p>
        </p:txBody>
      </p:sp>
    </p:spTree>
    <p:extLst>
      <p:ext uri="{BB962C8B-B14F-4D97-AF65-F5344CB8AC3E}">
        <p14:creationId xmlns:p14="http://schemas.microsoft.com/office/powerpoint/2010/main" val="162769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A996B-74B7-6F46-B569-132EA371D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140303" y="0"/>
            <a:ext cx="10364451" cy="1596177"/>
          </a:xfrm>
        </p:spPr>
        <p:txBody>
          <a:bodyPr/>
          <a:lstStyle/>
          <a:p>
            <a:r>
              <a:rPr lang="en-US" b="1" u="sng"/>
              <a:t>For example:</a:t>
            </a:r>
            <a:r>
              <a:rPr lang="en-US" b="1"/>
              <a:t>-</a:t>
            </a:r>
            <a:endParaRPr lang="" b="1" u="sn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B62A32-00B0-F944-A5C3-71609F11810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4087" y="1292567"/>
            <a:ext cx="6310061" cy="5565433"/>
          </a:xfrm>
        </p:spPr>
        <p:txBody>
          <a:bodyPr>
            <a:normAutofit/>
          </a:bodyPr>
          <a:lstStyle/>
          <a:p>
            <a:r>
              <a:rPr lang="en-US" sz="2800"/>
              <a:t>The hunger is a driving force coming from inside to compel an individual to eat food. </a:t>
            </a:r>
          </a:p>
          <a:p>
            <a:r>
              <a:rPr lang="en-US" sz="2800"/>
              <a:t>Similarly, after doing all day activities the individual feels tired and requires a god amount of sleep to relax for the next day.</a:t>
            </a:r>
          </a:p>
          <a:p>
            <a:r>
              <a:rPr lang="en-US" sz="2800"/>
              <a:t>Our curiosity, internal fears, psychological needs serves as intrinsic motives. </a:t>
            </a:r>
            <a:endParaRPr lang="" sz="280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CD26B218-5D73-D549-8D87-3BC734DE02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4148" y="1571624"/>
            <a:ext cx="4598758" cy="3714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771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78D17-B94D-174B-84B4-285EC9BA2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0031"/>
            <a:ext cx="5899547" cy="1000125"/>
          </a:xfrm>
        </p:spPr>
        <p:txBody>
          <a:bodyPr/>
          <a:lstStyle/>
          <a:p>
            <a:r>
              <a:rPr lang="en-US" b="1"/>
              <a:t>2. </a:t>
            </a:r>
            <a:r>
              <a:rPr lang="en-US" b="1" u="sng"/>
              <a:t>Extrinsic motivation:-</a:t>
            </a:r>
            <a:endParaRPr lang="" b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BE9DC-1330-BA4A-B5A9-E0AD5EA0684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57187" y="1410891"/>
            <a:ext cx="6804422" cy="5036343"/>
          </a:xfrm>
        </p:spPr>
        <p:txBody>
          <a:bodyPr>
            <a:normAutofit/>
          </a:bodyPr>
          <a:lstStyle/>
          <a:p>
            <a:r>
              <a:rPr lang="en-US" sz="2800"/>
              <a:t>The motives originate from outside the human body.</a:t>
            </a:r>
          </a:p>
          <a:p>
            <a:r>
              <a:rPr lang="en-US" sz="2800"/>
              <a:t>The driving force exists outside the human body that stimulates the individual for certain actions. </a:t>
            </a:r>
          </a:p>
          <a:p>
            <a:r>
              <a:rPr lang="en-US" sz="2800"/>
              <a:t>Though these motives are external to the human body but the have rewarding or punishing impact for the individual. </a:t>
            </a:r>
            <a:endParaRPr lang="" sz="280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F8BFF784-7F1A-FE43-81A6-56D941135E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1609" y="1410890"/>
            <a:ext cx="4673204" cy="442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362179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17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Droplet</vt:lpstr>
      <vt:lpstr>Cognitive Psychology  presentation #1 submitted to :- mam fatima</vt:lpstr>
      <vt:lpstr>Topic  “motivation” </vt:lpstr>
      <vt:lpstr>What is motivation?</vt:lpstr>
      <vt:lpstr>“Motivation and motives”</vt:lpstr>
      <vt:lpstr>PowerPoint Presentation</vt:lpstr>
      <vt:lpstr>“Types of motivation”</vt:lpstr>
      <vt:lpstr>PowerPoint Presentation</vt:lpstr>
      <vt:lpstr>For example:-</vt:lpstr>
      <vt:lpstr>2. Extrinsic motivation:-</vt:lpstr>
      <vt:lpstr>PowerPoint Presentation</vt:lpstr>
      <vt:lpstr>PowerPoint Presentation</vt:lpstr>
      <vt:lpstr>Other types of motivation</vt:lpstr>
      <vt:lpstr>Motivation by positive incentives:-</vt:lpstr>
      <vt:lpstr>For example:-</vt:lpstr>
      <vt:lpstr>2.  Motivation by negative incentives:-</vt:lpstr>
      <vt:lpstr>For example:-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Unknown User</dc:creator>
  <cp:lastModifiedBy>Unknown User</cp:lastModifiedBy>
  <cp:revision>4</cp:revision>
  <dcterms:created xsi:type="dcterms:W3CDTF">2020-03-20T07:48:45Z</dcterms:created>
  <dcterms:modified xsi:type="dcterms:W3CDTF">2020-03-21T08:19:49Z</dcterms:modified>
</cp:coreProperties>
</file>